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F5E54-56EA-467B-805C-AC30D0D517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1E35E6C-347F-4A59-A3C3-EF6F42D95205}">
      <dgm:prSet/>
      <dgm:spPr/>
      <dgm:t>
        <a:bodyPr/>
        <a:lstStyle/>
        <a:p>
          <a:r>
            <a:rPr lang="pt-BR" dirty="0">
              <a:solidFill>
                <a:srgbClr val="000000"/>
              </a:solidFill>
              <a:effectLst/>
              <a:latin typeface="Neue Haas Grotesk Text Pro" panose="020B0504020202020204" pitchFamily="34" charset="0"/>
            </a:rPr>
            <a:t>Entre o final de 2018 e o início de 2019, foi implementada uma nova plataforma de vendas com o objetivo de aumentar a margem de lucro do negócio.</a:t>
          </a:r>
          <a:endParaRPr lang="en-US" dirty="0"/>
        </a:p>
      </dgm:t>
    </dgm:pt>
    <dgm:pt modelId="{4CC7451F-243F-4929-9B59-5190086C1A5B}" type="parTrans" cxnId="{DC1FA47A-0CC0-4C51-AEB4-5DD3A5EA497C}">
      <dgm:prSet/>
      <dgm:spPr/>
      <dgm:t>
        <a:bodyPr/>
        <a:lstStyle/>
        <a:p>
          <a:endParaRPr lang="en-US"/>
        </a:p>
      </dgm:t>
    </dgm:pt>
    <dgm:pt modelId="{DE691A0D-F65D-4E79-8784-A62A539F3507}" type="sibTrans" cxnId="{DC1FA47A-0CC0-4C51-AEB4-5DD3A5EA497C}">
      <dgm:prSet/>
      <dgm:spPr/>
      <dgm:t>
        <a:bodyPr/>
        <a:lstStyle/>
        <a:p>
          <a:endParaRPr lang="en-US"/>
        </a:p>
      </dgm:t>
    </dgm:pt>
    <dgm:pt modelId="{1EC215C0-90E0-486F-8366-1441D0BEAFE1}">
      <dgm:prSet/>
      <dgm:spPr/>
      <dgm:t>
        <a:bodyPr/>
        <a:lstStyle/>
        <a:p>
          <a:r>
            <a:rPr lang="pt-BR" dirty="0">
              <a:solidFill>
                <a:srgbClr val="000000"/>
              </a:solidFill>
              <a:effectLst/>
              <a:latin typeface="Neue Haas Grotesk Text Pro" panose="020B0504020202020204" pitchFamily="34" charset="0"/>
            </a:rPr>
            <a:t>Sócios e gestores observaram um crescimento no volume de vendas, mas requerem uma análise mais aprofundada dos dados.</a:t>
          </a:r>
          <a:endParaRPr lang="en-US" dirty="0"/>
        </a:p>
      </dgm:t>
    </dgm:pt>
    <dgm:pt modelId="{D066BC71-7E01-41BD-9AC4-37F4FC739FCA}" type="parTrans" cxnId="{6CA764E4-C38B-4623-94C6-26B60B4EAB75}">
      <dgm:prSet/>
      <dgm:spPr/>
      <dgm:t>
        <a:bodyPr/>
        <a:lstStyle/>
        <a:p>
          <a:endParaRPr lang="en-US"/>
        </a:p>
      </dgm:t>
    </dgm:pt>
    <dgm:pt modelId="{EB788CFF-FDA9-45ED-B3CE-380FC851334F}" type="sibTrans" cxnId="{6CA764E4-C38B-4623-94C6-26B60B4EAB75}">
      <dgm:prSet/>
      <dgm:spPr/>
      <dgm:t>
        <a:bodyPr/>
        <a:lstStyle/>
        <a:p>
          <a:endParaRPr lang="en-US"/>
        </a:p>
      </dgm:t>
    </dgm:pt>
    <dgm:pt modelId="{919F7105-80F2-44FA-BFE0-2DB05E3B4A3E}">
      <dgm:prSet/>
      <dgm:spPr/>
      <dgm:t>
        <a:bodyPr/>
        <a:lstStyle/>
        <a:p>
          <a:r>
            <a:rPr lang="pt-BR" dirty="0">
              <a:solidFill>
                <a:srgbClr val="000000"/>
              </a:solidFill>
              <a:effectLst/>
              <a:latin typeface="Neue Haas Grotesk Text Pro" panose="020B0504020202020204" pitchFamily="34" charset="0"/>
            </a:rPr>
            <a:t>É necessário realizar um estudo dos grupos comportamentais dos usuários para entender o perfil dos clientes e aplicar ofertas adequadas.</a:t>
          </a:r>
          <a:endParaRPr lang="en-US" dirty="0"/>
        </a:p>
      </dgm:t>
    </dgm:pt>
    <dgm:pt modelId="{2DA5618B-A720-40CE-928C-4F52407C46D9}" type="parTrans" cxnId="{0291A8D0-2942-4F86-9288-81C2B35C338E}">
      <dgm:prSet/>
      <dgm:spPr/>
      <dgm:t>
        <a:bodyPr/>
        <a:lstStyle/>
        <a:p>
          <a:endParaRPr lang="en-US"/>
        </a:p>
      </dgm:t>
    </dgm:pt>
    <dgm:pt modelId="{472DC95F-EF44-4072-A53B-6EB29BE68594}" type="sibTrans" cxnId="{0291A8D0-2942-4F86-9288-81C2B35C338E}">
      <dgm:prSet/>
      <dgm:spPr/>
      <dgm:t>
        <a:bodyPr/>
        <a:lstStyle/>
        <a:p>
          <a:endParaRPr lang="en-US"/>
        </a:p>
      </dgm:t>
    </dgm:pt>
    <dgm:pt modelId="{CD77EB36-ED19-4637-8E25-3E0E2FCE8BFD}" type="pres">
      <dgm:prSet presAssocID="{51EF5E54-56EA-467B-805C-AC30D0D517B4}" presName="root" presStyleCnt="0">
        <dgm:presLayoutVars>
          <dgm:dir/>
          <dgm:resizeHandles val="exact"/>
        </dgm:presLayoutVars>
      </dgm:prSet>
      <dgm:spPr/>
    </dgm:pt>
    <dgm:pt modelId="{6C3E9BA2-A756-49AA-855C-8DDAA58F94E4}" type="pres">
      <dgm:prSet presAssocID="{D1E35E6C-347F-4A59-A3C3-EF6F42D95205}" presName="compNode" presStyleCnt="0"/>
      <dgm:spPr/>
    </dgm:pt>
    <dgm:pt modelId="{B699BC2C-BD8D-4E9F-9B64-0961B512EACD}" type="pres">
      <dgm:prSet presAssocID="{D1E35E6C-347F-4A59-A3C3-EF6F42D95205}" presName="bgRect" presStyleLbl="bgShp" presStyleIdx="0" presStyleCnt="3"/>
      <dgm:spPr/>
    </dgm:pt>
    <dgm:pt modelId="{5164BFDA-F8A9-4901-8FB4-9E1893D0F2B1}" type="pres">
      <dgm:prSet presAssocID="{D1E35E6C-347F-4A59-A3C3-EF6F42D952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59A875D-98BA-48D6-8189-752290563A15}" type="pres">
      <dgm:prSet presAssocID="{D1E35E6C-347F-4A59-A3C3-EF6F42D95205}" presName="spaceRect" presStyleCnt="0"/>
      <dgm:spPr/>
    </dgm:pt>
    <dgm:pt modelId="{ABB71456-D064-4A36-B067-CBAD53D50DEE}" type="pres">
      <dgm:prSet presAssocID="{D1E35E6C-347F-4A59-A3C3-EF6F42D95205}" presName="parTx" presStyleLbl="revTx" presStyleIdx="0" presStyleCnt="3">
        <dgm:presLayoutVars>
          <dgm:chMax val="0"/>
          <dgm:chPref val="0"/>
        </dgm:presLayoutVars>
      </dgm:prSet>
      <dgm:spPr/>
    </dgm:pt>
    <dgm:pt modelId="{49192114-7F9A-48E6-81CD-9961CBCC8122}" type="pres">
      <dgm:prSet presAssocID="{DE691A0D-F65D-4E79-8784-A62A539F3507}" presName="sibTrans" presStyleCnt="0"/>
      <dgm:spPr/>
    </dgm:pt>
    <dgm:pt modelId="{5E2C2E8A-CB9D-453D-93B8-49091437FEFD}" type="pres">
      <dgm:prSet presAssocID="{1EC215C0-90E0-486F-8366-1441D0BEAFE1}" presName="compNode" presStyleCnt="0"/>
      <dgm:spPr/>
    </dgm:pt>
    <dgm:pt modelId="{1C54C7E6-8680-444D-8401-FDD65A1E7B0F}" type="pres">
      <dgm:prSet presAssocID="{1EC215C0-90E0-486F-8366-1441D0BEAFE1}" presName="bgRect" presStyleLbl="bgShp" presStyleIdx="1" presStyleCnt="3"/>
      <dgm:spPr/>
    </dgm:pt>
    <dgm:pt modelId="{234CAC11-96CE-44F9-94D3-EC2CEA5D3E57}" type="pres">
      <dgm:prSet presAssocID="{1EC215C0-90E0-486F-8366-1441D0BEAF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9EA8A391-AEEC-4FFD-86A9-44E5307C1D52}" type="pres">
      <dgm:prSet presAssocID="{1EC215C0-90E0-486F-8366-1441D0BEAFE1}" presName="spaceRect" presStyleCnt="0"/>
      <dgm:spPr/>
    </dgm:pt>
    <dgm:pt modelId="{FC17BF61-A7DB-4F4B-807B-B15425CD2E5F}" type="pres">
      <dgm:prSet presAssocID="{1EC215C0-90E0-486F-8366-1441D0BEAFE1}" presName="parTx" presStyleLbl="revTx" presStyleIdx="1" presStyleCnt="3">
        <dgm:presLayoutVars>
          <dgm:chMax val="0"/>
          <dgm:chPref val="0"/>
        </dgm:presLayoutVars>
      </dgm:prSet>
      <dgm:spPr/>
    </dgm:pt>
    <dgm:pt modelId="{37300BAB-E20A-4365-A32A-605020F2F93C}" type="pres">
      <dgm:prSet presAssocID="{EB788CFF-FDA9-45ED-B3CE-380FC851334F}" presName="sibTrans" presStyleCnt="0"/>
      <dgm:spPr/>
    </dgm:pt>
    <dgm:pt modelId="{A3D94879-B554-4AAA-BD91-8FFB73267DA4}" type="pres">
      <dgm:prSet presAssocID="{919F7105-80F2-44FA-BFE0-2DB05E3B4A3E}" presName="compNode" presStyleCnt="0"/>
      <dgm:spPr/>
    </dgm:pt>
    <dgm:pt modelId="{BFF56699-34AC-486B-BE9F-01FBA759CCC4}" type="pres">
      <dgm:prSet presAssocID="{919F7105-80F2-44FA-BFE0-2DB05E3B4A3E}" presName="bgRect" presStyleLbl="bgShp" presStyleIdx="2" presStyleCnt="3"/>
      <dgm:spPr/>
    </dgm:pt>
    <dgm:pt modelId="{EF261501-1DC6-42F4-BB53-4B71D04B894B}" type="pres">
      <dgm:prSet presAssocID="{919F7105-80F2-44FA-BFE0-2DB05E3B4A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s"/>
        </a:ext>
      </dgm:extLst>
    </dgm:pt>
    <dgm:pt modelId="{6ECDBBAE-C801-493C-9025-1959532DDED1}" type="pres">
      <dgm:prSet presAssocID="{919F7105-80F2-44FA-BFE0-2DB05E3B4A3E}" presName="spaceRect" presStyleCnt="0"/>
      <dgm:spPr/>
    </dgm:pt>
    <dgm:pt modelId="{C35A75B6-91A6-4773-B432-059912A5EF14}" type="pres">
      <dgm:prSet presAssocID="{919F7105-80F2-44FA-BFE0-2DB05E3B4A3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49A2405-5873-4879-A193-1A90A35E79A8}" type="presOf" srcId="{51EF5E54-56EA-467B-805C-AC30D0D517B4}" destId="{CD77EB36-ED19-4637-8E25-3E0E2FCE8BFD}" srcOrd="0" destOrd="0" presId="urn:microsoft.com/office/officeart/2018/2/layout/IconVerticalSolidList"/>
    <dgm:cxn modelId="{C7B18B1D-7CE3-46ED-80A9-DD838E894241}" type="presOf" srcId="{919F7105-80F2-44FA-BFE0-2DB05E3B4A3E}" destId="{C35A75B6-91A6-4773-B432-059912A5EF14}" srcOrd="0" destOrd="0" presId="urn:microsoft.com/office/officeart/2018/2/layout/IconVerticalSolidList"/>
    <dgm:cxn modelId="{EABEFA35-D1DB-48DB-AD62-199D3DD4CA91}" type="presOf" srcId="{1EC215C0-90E0-486F-8366-1441D0BEAFE1}" destId="{FC17BF61-A7DB-4F4B-807B-B15425CD2E5F}" srcOrd="0" destOrd="0" presId="urn:microsoft.com/office/officeart/2018/2/layout/IconVerticalSolidList"/>
    <dgm:cxn modelId="{DC1FA47A-0CC0-4C51-AEB4-5DD3A5EA497C}" srcId="{51EF5E54-56EA-467B-805C-AC30D0D517B4}" destId="{D1E35E6C-347F-4A59-A3C3-EF6F42D95205}" srcOrd="0" destOrd="0" parTransId="{4CC7451F-243F-4929-9B59-5190086C1A5B}" sibTransId="{DE691A0D-F65D-4E79-8784-A62A539F3507}"/>
    <dgm:cxn modelId="{0291A8D0-2942-4F86-9288-81C2B35C338E}" srcId="{51EF5E54-56EA-467B-805C-AC30D0D517B4}" destId="{919F7105-80F2-44FA-BFE0-2DB05E3B4A3E}" srcOrd="2" destOrd="0" parTransId="{2DA5618B-A720-40CE-928C-4F52407C46D9}" sibTransId="{472DC95F-EF44-4072-A53B-6EB29BE68594}"/>
    <dgm:cxn modelId="{6CA764E4-C38B-4623-94C6-26B60B4EAB75}" srcId="{51EF5E54-56EA-467B-805C-AC30D0D517B4}" destId="{1EC215C0-90E0-486F-8366-1441D0BEAFE1}" srcOrd="1" destOrd="0" parTransId="{D066BC71-7E01-41BD-9AC4-37F4FC739FCA}" sibTransId="{EB788CFF-FDA9-45ED-B3CE-380FC851334F}"/>
    <dgm:cxn modelId="{2F359AF9-C1F1-41BD-8BE1-9EDC83339532}" type="presOf" srcId="{D1E35E6C-347F-4A59-A3C3-EF6F42D95205}" destId="{ABB71456-D064-4A36-B067-CBAD53D50DEE}" srcOrd="0" destOrd="0" presId="urn:microsoft.com/office/officeart/2018/2/layout/IconVerticalSolidList"/>
    <dgm:cxn modelId="{57D78356-4E30-4535-A4F7-94579A8ECA75}" type="presParOf" srcId="{CD77EB36-ED19-4637-8E25-3E0E2FCE8BFD}" destId="{6C3E9BA2-A756-49AA-855C-8DDAA58F94E4}" srcOrd="0" destOrd="0" presId="urn:microsoft.com/office/officeart/2018/2/layout/IconVerticalSolidList"/>
    <dgm:cxn modelId="{EADD521F-5298-4056-B0DF-AAECE3B3A8CF}" type="presParOf" srcId="{6C3E9BA2-A756-49AA-855C-8DDAA58F94E4}" destId="{B699BC2C-BD8D-4E9F-9B64-0961B512EACD}" srcOrd="0" destOrd="0" presId="urn:microsoft.com/office/officeart/2018/2/layout/IconVerticalSolidList"/>
    <dgm:cxn modelId="{E9CF967D-F436-42B2-8A56-C5626A7D8D91}" type="presParOf" srcId="{6C3E9BA2-A756-49AA-855C-8DDAA58F94E4}" destId="{5164BFDA-F8A9-4901-8FB4-9E1893D0F2B1}" srcOrd="1" destOrd="0" presId="urn:microsoft.com/office/officeart/2018/2/layout/IconVerticalSolidList"/>
    <dgm:cxn modelId="{EA1469E9-E57A-49CA-BB24-FBB3FEDDE416}" type="presParOf" srcId="{6C3E9BA2-A756-49AA-855C-8DDAA58F94E4}" destId="{159A875D-98BA-48D6-8189-752290563A15}" srcOrd="2" destOrd="0" presId="urn:microsoft.com/office/officeart/2018/2/layout/IconVerticalSolidList"/>
    <dgm:cxn modelId="{8172C701-E1FD-4A08-B9E3-14C2117B7670}" type="presParOf" srcId="{6C3E9BA2-A756-49AA-855C-8DDAA58F94E4}" destId="{ABB71456-D064-4A36-B067-CBAD53D50DEE}" srcOrd="3" destOrd="0" presId="urn:microsoft.com/office/officeart/2018/2/layout/IconVerticalSolidList"/>
    <dgm:cxn modelId="{496D4B02-88CA-4CC9-B911-464E26C4536D}" type="presParOf" srcId="{CD77EB36-ED19-4637-8E25-3E0E2FCE8BFD}" destId="{49192114-7F9A-48E6-81CD-9961CBCC8122}" srcOrd="1" destOrd="0" presId="urn:microsoft.com/office/officeart/2018/2/layout/IconVerticalSolidList"/>
    <dgm:cxn modelId="{FD96063C-1652-4012-BCFE-85099F467F7C}" type="presParOf" srcId="{CD77EB36-ED19-4637-8E25-3E0E2FCE8BFD}" destId="{5E2C2E8A-CB9D-453D-93B8-49091437FEFD}" srcOrd="2" destOrd="0" presId="urn:microsoft.com/office/officeart/2018/2/layout/IconVerticalSolidList"/>
    <dgm:cxn modelId="{010A9CDF-7C0E-4541-96AB-A77E09B145B1}" type="presParOf" srcId="{5E2C2E8A-CB9D-453D-93B8-49091437FEFD}" destId="{1C54C7E6-8680-444D-8401-FDD65A1E7B0F}" srcOrd="0" destOrd="0" presId="urn:microsoft.com/office/officeart/2018/2/layout/IconVerticalSolidList"/>
    <dgm:cxn modelId="{C69855F3-788B-4F99-B969-57D06C28BA40}" type="presParOf" srcId="{5E2C2E8A-CB9D-453D-93B8-49091437FEFD}" destId="{234CAC11-96CE-44F9-94D3-EC2CEA5D3E57}" srcOrd="1" destOrd="0" presId="urn:microsoft.com/office/officeart/2018/2/layout/IconVerticalSolidList"/>
    <dgm:cxn modelId="{0959473A-711F-432F-BE30-432C9562722F}" type="presParOf" srcId="{5E2C2E8A-CB9D-453D-93B8-49091437FEFD}" destId="{9EA8A391-AEEC-4FFD-86A9-44E5307C1D52}" srcOrd="2" destOrd="0" presId="urn:microsoft.com/office/officeart/2018/2/layout/IconVerticalSolidList"/>
    <dgm:cxn modelId="{37FE555F-A891-49CE-A39F-6B467E8ED496}" type="presParOf" srcId="{5E2C2E8A-CB9D-453D-93B8-49091437FEFD}" destId="{FC17BF61-A7DB-4F4B-807B-B15425CD2E5F}" srcOrd="3" destOrd="0" presId="urn:microsoft.com/office/officeart/2018/2/layout/IconVerticalSolidList"/>
    <dgm:cxn modelId="{3EB97DBA-627F-4B71-A8E1-3295C1682B7A}" type="presParOf" srcId="{CD77EB36-ED19-4637-8E25-3E0E2FCE8BFD}" destId="{37300BAB-E20A-4365-A32A-605020F2F93C}" srcOrd="3" destOrd="0" presId="urn:microsoft.com/office/officeart/2018/2/layout/IconVerticalSolidList"/>
    <dgm:cxn modelId="{61841976-F515-4348-8200-8BCE8E26FC88}" type="presParOf" srcId="{CD77EB36-ED19-4637-8E25-3E0E2FCE8BFD}" destId="{A3D94879-B554-4AAA-BD91-8FFB73267DA4}" srcOrd="4" destOrd="0" presId="urn:microsoft.com/office/officeart/2018/2/layout/IconVerticalSolidList"/>
    <dgm:cxn modelId="{10AF50F6-DDDA-4C53-BA88-A58134143A20}" type="presParOf" srcId="{A3D94879-B554-4AAA-BD91-8FFB73267DA4}" destId="{BFF56699-34AC-486B-BE9F-01FBA759CCC4}" srcOrd="0" destOrd="0" presId="urn:microsoft.com/office/officeart/2018/2/layout/IconVerticalSolidList"/>
    <dgm:cxn modelId="{488A102B-D81E-4CD5-8314-ED3EBE348910}" type="presParOf" srcId="{A3D94879-B554-4AAA-BD91-8FFB73267DA4}" destId="{EF261501-1DC6-42F4-BB53-4B71D04B894B}" srcOrd="1" destOrd="0" presId="urn:microsoft.com/office/officeart/2018/2/layout/IconVerticalSolidList"/>
    <dgm:cxn modelId="{090A33C6-E5E5-4E55-BD50-2FAF02F8C2B0}" type="presParOf" srcId="{A3D94879-B554-4AAA-BD91-8FFB73267DA4}" destId="{6ECDBBAE-C801-493C-9025-1959532DDED1}" srcOrd="2" destOrd="0" presId="urn:microsoft.com/office/officeart/2018/2/layout/IconVerticalSolidList"/>
    <dgm:cxn modelId="{9BF4B699-7D3C-4ACA-B1A9-131084935CAF}" type="presParOf" srcId="{A3D94879-B554-4AAA-BD91-8FFB73267DA4}" destId="{C35A75B6-91A6-4773-B432-059912A5EF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9BC2C-BD8D-4E9F-9B64-0961B512EACD}">
      <dsp:nvSpPr>
        <dsp:cNvPr id="0" name=""/>
        <dsp:cNvSpPr/>
      </dsp:nvSpPr>
      <dsp:spPr>
        <a:xfrm>
          <a:off x="0" y="608"/>
          <a:ext cx="6858000" cy="14235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4BFDA-F8A9-4901-8FB4-9E1893D0F2B1}">
      <dsp:nvSpPr>
        <dsp:cNvPr id="0" name=""/>
        <dsp:cNvSpPr/>
      </dsp:nvSpPr>
      <dsp:spPr>
        <a:xfrm>
          <a:off x="430609" y="320896"/>
          <a:ext cx="782927" cy="782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71456-D064-4A36-B067-CBAD53D50DEE}">
      <dsp:nvSpPr>
        <dsp:cNvPr id="0" name=""/>
        <dsp:cNvSpPr/>
      </dsp:nvSpPr>
      <dsp:spPr>
        <a:xfrm>
          <a:off x="1644146" y="608"/>
          <a:ext cx="5213853" cy="1423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54" tIns="150654" rIns="150654" bIns="1506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rgbClr val="000000"/>
              </a:solidFill>
              <a:effectLst/>
              <a:latin typeface="Neue Haas Grotesk Text Pro" panose="020B0504020202020204" pitchFamily="34" charset="0"/>
            </a:rPr>
            <a:t>Entre o final de 2018 e o início de 2019, foi implementada uma nova plataforma de vendas com o objetivo de aumentar a margem de lucro do negócio.</a:t>
          </a:r>
          <a:endParaRPr lang="en-US" sz="2000" kern="1200" dirty="0"/>
        </a:p>
      </dsp:txBody>
      <dsp:txXfrm>
        <a:off x="1644146" y="608"/>
        <a:ext cx="5213853" cy="1423503"/>
      </dsp:txXfrm>
    </dsp:sp>
    <dsp:sp modelId="{1C54C7E6-8680-444D-8401-FDD65A1E7B0F}">
      <dsp:nvSpPr>
        <dsp:cNvPr id="0" name=""/>
        <dsp:cNvSpPr/>
      </dsp:nvSpPr>
      <dsp:spPr>
        <a:xfrm>
          <a:off x="0" y="1779988"/>
          <a:ext cx="6858000" cy="14235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CAC11-96CE-44F9-94D3-EC2CEA5D3E57}">
      <dsp:nvSpPr>
        <dsp:cNvPr id="0" name=""/>
        <dsp:cNvSpPr/>
      </dsp:nvSpPr>
      <dsp:spPr>
        <a:xfrm>
          <a:off x="430609" y="2100276"/>
          <a:ext cx="782927" cy="782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7BF61-A7DB-4F4B-807B-B15425CD2E5F}">
      <dsp:nvSpPr>
        <dsp:cNvPr id="0" name=""/>
        <dsp:cNvSpPr/>
      </dsp:nvSpPr>
      <dsp:spPr>
        <a:xfrm>
          <a:off x="1644146" y="1779988"/>
          <a:ext cx="5213853" cy="1423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54" tIns="150654" rIns="150654" bIns="1506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rgbClr val="000000"/>
              </a:solidFill>
              <a:effectLst/>
              <a:latin typeface="Neue Haas Grotesk Text Pro" panose="020B0504020202020204" pitchFamily="34" charset="0"/>
            </a:rPr>
            <a:t>Sócios e gestores observaram um crescimento no volume de vendas, mas requerem uma análise mais aprofundada dos dados.</a:t>
          </a:r>
          <a:endParaRPr lang="en-US" sz="2000" kern="1200" dirty="0"/>
        </a:p>
      </dsp:txBody>
      <dsp:txXfrm>
        <a:off x="1644146" y="1779988"/>
        <a:ext cx="5213853" cy="1423503"/>
      </dsp:txXfrm>
    </dsp:sp>
    <dsp:sp modelId="{BFF56699-34AC-486B-BE9F-01FBA759CCC4}">
      <dsp:nvSpPr>
        <dsp:cNvPr id="0" name=""/>
        <dsp:cNvSpPr/>
      </dsp:nvSpPr>
      <dsp:spPr>
        <a:xfrm>
          <a:off x="0" y="3559367"/>
          <a:ext cx="6858000" cy="14235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61501-1DC6-42F4-BB53-4B71D04B894B}">
      <dsp:nvSpPr>
        <dsp:cNvPr id="0" name=""/>
        <dsp:cNvSpPr/>
      </dsp:nvSpPr>
      <dsp:spPr>
        <a:xfrm>
          <a:off x="430609" y="3879656"/>
          <a:ext cx="782927" cy="782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A75B6-91A6-4773-B432-059912A5EF14}">
      <dsp:nvSpPr>
        <dsp:cNvPr id="0" name=""/>
        <dsp:cNvSpPr/>
      </dsp:nvSpPr>
      <dsp:spPr>
        <a:xfrm>
          <a:off x="1644146" y="3559367"/>
          <a:ext cx="5213853" cy="1423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54" tIns="150654" rIns="150654" bIns="1506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rgbClr val="000000"/>
              </a:solidFill>
              <a:effectLst/>
              <a:latin typeface="Neue Haas Grotesk Text Pro" panose="020B0504020202020204" pitchFamily="34" charset="0"/>
            </a:rPr>
            <a:t>É necessário realizar um estudo dos grupos comportamentais dos usuários para entender o perfil dos clientes e aplicar ofertas adequadas.</a:t>
          </a:r>
          <a:endParaRPr lang="en-US" sz="2000" kern="1200" dirty="0"/>
        </a:p>
      </dsp:txBody>
      <dsp:txXfrm>
        <a:off x="1644146" y="3559367"/>
        <a:ext cx="5213853" cy="1423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7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2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40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35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60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10/9/2025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82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10/9/2025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67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38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10/9/2025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1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49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66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10/9/2025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98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32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10/9/2025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99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10/9/2025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95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10/9/2025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90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46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66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33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687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19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133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328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90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5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6118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7133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6371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0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61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744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30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09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995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5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64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3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95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7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0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0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83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5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7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5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A5829-8217-7B5E-8473-917A6AFF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/>
          <a:p>
            <a:r>
              <a:rPr lang="pt-BR" sz="2700" b="1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Uhul Store: setor de festas e celebrações</a:t>
            </a:r>
            <a:endParaRPr lang="pt-BR" sz="2700" dirty="0"/>
          </a:p>
        </p:txBody>
      </p:sp>
      <p:pic>
        <p:nvPicPr>
          <p:cNvPr id="5" name="Espaço Reservado para Imagem 4" descr="Luz desfocada da festa na noite">
            <a:extLst>
              <a:ext uri="{FF2B5EF4-FFF2-40B4-BE49-F238E27FC236}">
                <a16:creationId xmlns:a16="http://schemas.microsoft.com/office/drawing/2014/main" id="{B6ADBDFA-535A-B67F-9D7C-59AE1BD25C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2" b="23132"/>
          <a:stretch>
            <a:fillRect/>
          </a:stretch>
        </p:blipFill>
        <p:spPr>
          <a:xfrm>
            <a:off x="-1" y="10"/>
            <a:ext cx="12192000" cy="4635122"/>
          </a:xfr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5D38574C-01DC-5FD0-C5E1-05606C35CE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/>
          <a:p>
            <a:r>
              <a:rPr lang="pt-BR" sz="160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Representação visual dos dados do negócio no período de novembro de 2018 a dezembro de 2019.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823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FACA6-4323-2C3B-0B73-A6D3281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493519"/>
            <a:ext cx="3595634" cy="1432561"/>
          </a:xfrm>
        </p:spPr>
        <p:txBody>
          <a:bodyPr anchor="t">
            <a:normAutofit/>
          </a:bodyPr>
          <a:lstStyle/>
          <a:p>
            <a:r>
              <a:rPr lang="pt-BR" sz="2800" b="1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Intervalo de compras exclusivo para clientes VIP</a:t>
            </a:r>
            <a:endParaRPr lang="pt-BR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A28A2EF-D59F-7FFF-B093-AAEB2C6DF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926081"/>
            <a:ext cx="3585586" cy="2420295"/>
          </a:xfrm>
        </p:spPr>
        <p:txBody>
          <a:bodyPr/>
          <a:lstStyle/>
          <a:p>
            <a:pPr marL="283464" indent="-283464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Observe o pico nos pedidos às 10h da manhã e ao meio-dia.</a:t>
            </a:r>
          </a:p>
          <a:p>
            <a:pPr marL="283464" indent="-283464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Não foram registrados pedidos durante o período noturno.</a:t>
            </a:r>
          </a:p>
          <a:p>
            <a:pPr marL="283464" indent="-283464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Há uma diminuição nos pedidos às 11h da manhã.</a:t>
            </a:r>
            <a:endParaRPr lang="en-US" dirty="0"/>
          </a:p>
        </p:txBody>
      </p:sp>
      <p:pic>
        <p:nvPicPr>
          <p:cNvPr id="5" name="Espaço Reservado para Conteúdo 4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B6D1D21F-7F05-4C64-D465-994CECBA7D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42968" y="1170881"/>
            <a:ext cx="6062064" cy="4516237"/>
          </a:xfrm>
          <a:noFill/>
        </p:spPr>
      </p:pic>
    </p:spTree>
    <p:extLst>
      <p:ext uri="{BB962C8B-B14F-4D97-AF65-F5344CB8AC3E}">
        <p14:creationId xmlns:p14="http://schemas.microsoft.com/office/powerpoint/2010/main" val="85925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1D954-6D8E-C160-13AA-2461F30B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>
                <a:solidFill>
                  <a:srgbClr val="FFFFFF"/>
                </a:solidFill>
                <a:effectLst/>
                <a:latin typeface="Neue Haas Grotesk Text Pro" panose="020B0504020202020204" pitchFamily="34" charset="0"/>
              </a:rPr>
              <a:t>Análise final dos números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E2ECEF-656B-6B2F-308E-21197F3EFF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7472" indent="-347472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effectLst/>
                <a:latin typeface="Neue Haas Grotesk Text Pro" panose="020B0504020202020204" pitchFamily="34" charset="0"/>
              </a:rPr>
              <a:t>O desempenho de vendas no período apresentou crescimento na plataforma.</a:t>
            </a:r>
          </a:p>
          <a:p>
            <a:pPr marL="347472" indent="-347472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effectLst/>
                <a:latin typeface="Neue Haas Grotesk Text Pro" panose="020B0504020202020204" pitchFamily="34" charset="0"/>
              </a:rPr>
              <a:t>Previsão de aumento nas vendas para o mês de dezembro de 2019.</a:t>
            </a:r>
          </a:p>
          <a:p>
            <a:pPr marL="347472" indent="-347472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effectLst/>
                <a:latin typeface="Neue Haas Grotesk Text Pro" panose="020B0504020202020204" pitchFamily="34" charset="0"/>
              </a:rPr>
              <a:t>Recomendações de campanhas de marketing para manter a fidelidade dos clientes VIP.</a:t>
            </a:r>
          </a:p>
          <a:p>
            <a:pPr marL="347472" indent="-347472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effectLst/>
                <a:latin typeface="Neue Haas Grotesk Text Pro" panose="020B0504020202020204" pitchFamily="34" charset="0"/>
              </a:rPr>
              <a:t>Pico de demanda na plataforma ocorreu entre 12h e 14h.</a:t>
            </a:r>
          </a:p>
          <a:p>
            <a:pPr marL="347472" indent="-347472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effectLst/>
                <a:latin typeface="Neue Haas Grotesk Text Pro" panose="020B0504020202020204" pitchFamily="34" charset="0"/>
              </a:rPr>
              <a:t>Importância de engajar clientes com menor frequência de uso para equilibrar o comportamento dos usuários.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492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48BAB-18B5-A750-7749-48AE360D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42" y="1078992"/>
            <a:ext cx="3273552" cy="1942773"/>
          </a:xfrm>
        </p:spPr>
        <p:txBody>
          <a:bodyPr anchor="b">
            <a:normAutofit/>
          </a:bodyPr>
          <a:lstStyle/>
          <a:p>
            <a:r>
              <a:rPr lang="pt-BR" dirty="0"/>
              <a:t>Obrigado!</a:t>
            </a:r>
          </a:p>
        </p:txBody>
      </p:sp>
      <p:pic>
        <p:nvPicPr>
          <p:cNvPr id="6" name="Espaço Reservado para Imagem 5" descr="Pessoa de negócios em um computador">
            <a:extLst>
              <a:ext uri="{FF2B5EF4-FFF2-40B4-BE49-F238E27FC236}">
                <a16:creationId xmlns:a16="http://schemas.microsoft.com/office/drawing/2014/main" id="{15092835-DB60-6945-B5B6-4733E3217C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r="18086"/>
          <a:stretch/>
        </p:blipFill>
        <p:spPr>
          <a:xfrm>
            <a:off x="0" y="240"/>
            <a:ext cx="7781365" cy="6857519"/>
          </a:xfrm>
          <a:noFill/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3BB865-EA46-1D1C-E900-D2EC04B919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Yuri Barbalho</a:t>
            </a:r>
          </a:p>
          <a:p>
            <a:pPr marL="0" indent="0">
              <a:buNone/>
            </a:pPr>
            <a:r>
              <a:rPr lang="pt-BR" sz="1400" dirty="0"/>
              <a:t>Analista de Dados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ybarbalho48@gmail.com</a:t>
            </a:r>
          </a:p>
          <a:p>
            <a:pPr marL="0" indent="0">
              <a:buNone/>
            </a:pPr>
            <a:r>
              <a:rPr lang="pt-BR" dirty="0"/>
              <a:t>linkedin.com/in/</a:t>
            </a:r>
            <a:r>
              <a:rPr lang="pt-BR" dirty="0" err="1"/>
              <a:t>ybarbalho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523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9A611-BC26-421F-58D8-3DDC3F7F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>
            <a:normAutofit/>
          </a:bodyPr>
          <a:lstStyle/>
          <a:p>
            <a:r>
              <a:rPr lang="pt-BR"/>
              <a:t>Observação Geral</a:t>
            </a:r>
            <a:endParaRPr lang="pt-BR" dirty="0"/>
          </a:p>
        </p:txBody>
      </p:sp>
      <p:pic>
        <p:nvPicPr>
          <p:cNvPr id="7" name="Espaço Reservado para Imagem 6" descr="Homem apresentando uma reunião">
            <a:extLst>
              <a:ext uri="{FF2B5EF4-FFF2-40B4-BE49-F238E27FC236}">
                <a16:creationId xmlns:a16="http://schemas.microsoft.com/office/drawing/2014/main" id="{2BB3F466-4D71-4CCB-6C3F-7A7C00C80E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7" r="30077"/>
          <a:stretch/>
        </p:blipFill>
        <p:spPr>
          <a:xfrm>
            <a:off x="8091488" y="0"/>
            <a:ext cx="4100512" cy="6858000"/>
          </a:xfrm>
        </p:spPr>
      </p:pic>
      <p:graphicFrame>
        <p:nvGraphicFramePr>
          <p:cNvPr id="6" name="Espaço Reservado para Conteúdo 3">
            <a:extLst>
              <a:ext uri="{FF2B5EF4-FFF2-40B4-BE49-F238E27FC236}">
                <a16:creationId xmlns:a16="http://schemas.microsoft.com/office/drawing/2014/main" id="{BD2870A8-6F5E-8013-013E-40D2A78506D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01983190"/>
              </p:ext>
            </p:extLst>
          </p:nvPr>
        </p:nvGraphicFramePr>
        <p:xfrm>
          <a:off x="612647" y="1380744"/>
          <a:ext cx="6858000" cy="498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941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A7DE069-FFC7-2B24-AF4A-775DEF7F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ctr">
            <a:normAutofit/>
          </a:bodyPr>
          <a:lstStyle/>
          <a:p>
            <a:r>
              <a:rPr lang="pt-BR" sz="3600" b="1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Aumento nos dados do período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B44037B-A734-625F-D477-843EE6415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86" y="2340372"/>
            <a:ext cx="5231539" cy="3344148"/>
          </a:xfrm>
        </p:spPr>
        <p:txBody>
          <a:bodyPr>
            <a:normAutofit/>
          </a:bodyPr>
          <a:lstStyle/>
          <a:p>
            <a:pPr marL="283464" indent="-283464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Aumento dos números em maio de 2019 e crescimento contínuo nos últimos três meses do estudo.</a:t>
            </a:r>
          </a:p>
          <a:p>
            <a:pPr marL="283464" indent="-283464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Leve declínio observado entre junho e agosto de 2019.</a:t>
            </a:r>
          </a:p>
          <a:p>
            <a:pPr marL="283464" indent="-283464" algn="l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Crescimento significativo em novembro de 2019, com possibilidade de alta também em dezembro.</a:t>
            </a:r>
            <a:endParaRPr lang="en-US" dirty="0"/>
          </a:p>
        </p:txBody>
      </p:sp>
      <p:pic>
        <p:nvPicPr>
          <p:cNvPr id="5" name="Espaço Reservado para Conteúdo 4" descr="Gráfico, Gráfico de barras, Histograma&#10;&#10;O conteúdo gerado por IA pode estar incorreto.">
            <a:extLst>
              <a:ext uri="{FF2B5EF4-FFF2-40B4-BE49-F238E27FC236}">
                <a16:creationId xmlns:a16="http://schemas.microsoft.com/office/drawing/2014/main" id="{D69CCCE0-88B8-2449-8440-9F4064EEA96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4"/>
          <a:stretch>
            <a:fillRect/>
          </a:stretch>
        </p:blipFill>
        <p:spPr>
          <a:xfrm>
            <a:off x="612647" y="1715532"/>
            <a:ext cx="5231539" cy="4593828"/>
          </a:xfrm>
          <a:noFill/>
        </p:spPr>
      </p:pic>
    </p:spTree>
    <p:extLst>
      <p:ext uri="{BB962C8B-B14F-4D97-AF65-F5344CB8AC3E}">
        <p14:creationId xmlns:p14="http://schemas.microsoft.com/office/powerpoint/2010/main" val="206471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E73B8-F3AA-4063-BC64-79DBBADA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pt-BR" sz="3600" b="1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O valor médio das compras manteve-se estável</a:t>
            </a:r>
            <a:endParaRPr lang="pt-BR" dirty="0"/>
          </a:p>
        </p:txBody>
      </p:sp>
      <p:pic>
        <p:nvPicPr>
          <p:cNvPr id="6" name="Espaço Reservado para Conteúdo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BB5F0D0-BAC9-F3AF-22A6-868CA7FC9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93" y="1715532"/>
            <a:ext cx="5760286" cy="4593828"/>
          </a:xfrm>
          <a:noFill/>
        </p:spPr>
      </p:pic>
    </p:spTree>
    <p:extLst>
      <p:ext uri="{BB962C8B-B14F-4D97-AF65-F5344CB8AC3E}">
        <p14:creationId xmlns:p14="http://schemas.microsoft.com/office/powerpoint/2010/main" val="367715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C07FA-E92A-CFBA-47DA-1C7D4C20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2" y="518159"/>
            <a:ext cx="11621347" cy="472441"/>
          </a:xfrm>
        </p:spPr>
        <p:txBody>
          <a:bodyPr>
            <a:normAutofit fontScale="90000"/>
          </a:bodyPr>
          <a:lstStyle/>
          <a:p>
            <a:r>
              <a:rPr lang="pt-BR" sz="3200" b="1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Períodos e dias com maior fluxo na plataforma</a:t>
            </a:r>
            <a:endParaRPr lang="pt-BR" dirty="0"/>
          </a:p>
        </p:txBody>
      </p:sp>
      <p:pic>
        <p:nvPicPr>
          <p:cNvPr id="5" name="Espaço Reservado para Conteúdo 4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B194D542-D6C1-73D6-A504-42796254C3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2" y="2432090"/>
            <a:ext cx="5201376" cy="3924848"/>
          </a:xfrm>
        </p:spPr>
      </p:pic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378846D-2649-D3F2-75A9-723D4B795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08" y="2529320"/>
            <a:ext cx="5153744" cy="373432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B00B5F4-59EF-EC55-0C19-8CE35B8E6465}"/>
              </a:ext>
            </a:extLst>
          </p:cNvPr>
          <p:cNvSpPr txBox="1"/>
          <p:nvPr/>
        </p:nvSpPr>
        <p:spPr>
          <a:xfrm>
            <a:off x="372532" y="1082040"/>
            <a:ext cx="11621346" cy="129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O período entre 12h e 14h concentrou o maior volume de pedidos realizados.</a:t>
            </a:r>
          </a:p>
          <a:p>
            <a:pPr marL="283464" indent="-283464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De quarta a sexta-feira foram os dias com o maior número total de compras, com o maior pico de pedidos ocorrendo às sextas-feiras.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200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3348C-9E38-D1A6-92DA-302C46D1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77240"/>
            <a:ext cx="10653578" cy="1132258"/>
          </a:xfrm>
        </p:spPr>
        <p:txBody>
          <a:bodyPr anchor="t">
            <a:normAutofit/>
          </a:bodyPr>
          <a:lstStyle/>
          <a:p>
            <a:r>
              <a:rPr lang="pt-BR" sz="3600" b="1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O LTV médio registrou uma redução entre os clientes mais recentes</a:t>
            </a:r>
            <a:endParaRPr lang="pt-BR" dirty="0"/>
          </a:p>
        </p:txBody>
      </p:sp>
      <p:pic>
        <p:nvPicPr>
          <p:cNvPr id="5" name="Espaço Reservado para Conteúdo 4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119EA020-70D6-15EA-C2E7-2FFC6B2A3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2456572"/>
            <a:ext cx="10653579" cy="3568948"/>
          </a:xfrm>
          <a:noFill/>
        </p:spPr>
      </p:pic>
    </p:spTree>
    <p:extLst>
      <p:ext uri="{BB962C8B-B14F-4D97-AF65-F5344CB8AC3E}">
        <p14:creationId xmlns:p14="http://schemas.microsoft.com/office/powerpoint/2010/main" val="32919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8015B-DDCF-6BC3-D970-36F039DF0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pt-BR" dirty="0"/>
              <a:t>Análise RFM: clientes VIP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2A8370-DE49-D53F-DF89-55222D06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600">
                <a:effectLst/>
              </a:rPr>
              <a:t>Segmentação de clientes baseada em compras recentes, alta frequência de pedidos e valor elevado nas aquisições.</a:t>
            </a:r>
            <a:endParaRPr lang="pt-BR" sz="1600"/>
          </a:p>
        </p:txBody>
      </p:sp>
      <p:pic>
        <p:nvPicPr>
          <p:cNvPr id="6" name="Espaço Reservado para Imagem 5" descr="Orientador conversando com cliente">
            <a:extLst>
              <a:ext uri="{FF2B5EF4-FFF2-40B4-BE49-F238E27FC236}">
                <a16:creationId xmlns:a16="http://schemas.microsoft.com/office/drawing/2014/main" id="{54899E66-43B6-1F14-A102-70EC5A19F7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9" b="19249"/>
          <a:stretch>
            <a:fillRect/>
          </a:stretch>
        </p:blipFill>
        <p:spPr>
          <a:xfrm>
            <a:off x="20" y="10"/>
            <a:ext cx="12191979" cy="4986415"/>
          </a:xfrm>
          <a:noFill/>
        </p:spPr>
      </p:pic>
    </p:spTree>
    <p:extLst>
      <p:ext uri="{BB962C8B-B14F-4D97-AF65-F5344CB8AC3E}">
        <p14:creationId xmlns:p14="http://schemas.microsoft.com/office/powerpoint/2010/main" val="52365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FFBCE-A462-20C4-68F2-E3578783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48" y="1544216"/>
            <a:ext cx="3595634" cy="1757505"/>
          </a:xfrm>
        </p:spPr>
        <p:txBody>
          <a:bodyPr anchor="t">
            <a:normAutofit/>
          </a:bodyPr>
          <a:lstStyle/>
          <a:p>
            <a:r>
              <a:rPr lang="pt-BR" sz="2800" b="1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Maior volume de pedidos ocorre no final e início do ano</a:t>
            </a:r>
            <a:endParaRPr lang="pt-BR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6A9B8F-BA4A-91DC-00A2-D11FE203E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848" y="3301721"/>
            <a:ext cx="3595634" cy="2077999"/>
          </a:xfrm>
        </p:spPr>
        <p:txBody>
          <a:bodyPr anchor="t">
            <a:normAutofit/>
          </a:bodyPr>
          <a:lstStyle/>
          <a:p>
            <a:r>
              <a:rPr lang="pt-BR" sz="1600" dirty="0">
                <a:solidFill>
                  <a:srgbClr val="000000"/>
                </a:solidFill>
                <a:effectLst/>
                <a:latin typeface="Neue Haas Grotesk Text Pro" panose="020B0504020202020204" pitchFamily="34" charset="0"/>
              </a:rPr>
              <a:t>Observamos que os usuários VIP realizam a maioria de seus pedidos principalmente durante a temporada de festas de final de ano, abrangendo os meses de dezembro e janeiro.</a:t>
            </a:r>
            <a:endParaRPr lang="en-US" dirty="0"/>
          </a:p>
        </p:txBody>
      </p:sp>
      <p:pic>
        <p:nvPicPr>
          <p:cNvPr id="5" name="Espaço Reservado para Conteúdo 4" descr="Gráfico&#10;&#10;O conteúdo gerado por IA pode estar incorreto.">
            <a:extLst>
              <a:ext uri="{FF2B5EF4-FFF2-40B4-BE49-F238E27FC236}">
                <a16:creationId xmlns:a16="http://schemas.microsoft.com/office/drawing/2014/main" id="{E196C689-64B4-BD45-86E0-85ABA7089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38102" y="1162352"/>
            <a:ext cx="5494904" cy="4533296"/>
          </a:xfrm>
          <a:noFill/>
        </p:spPr>
      </p:pic>
    </p:spTree>
    <p:extLst>
      <p:ext uri="{BB962C8B-B14F-4D97-AF65-F5344CB8AC3E}">
        <p14:creationId xmlns:p14="http://schemas.microsoft.com/office/powerpoint/2010/main" val="408491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70A5-DDF2-62E7-848B-3F9D2898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280" y="993648"/>
            <a:ext cx="4663440" cy="1554480"/>
          </a:xfrm>
        </p:spPr>
        <p:txBody>
          <a:bodyPr anchor="b">
            <a:normAutofit/>
          </a:bodyPr>
          <a:lstStyle/>
          <a:p>
            <a:r>
              <a:rPr lang="pt-BR" sz="2500" b="1">
                <a:effectLst/>
              </a:rPr>
              <a:t>Entre os clientes VIP, as segundas e quintas-feiras apresentam o maior volume de vendas</a:t>
            </a:r>
            <a:endParaRPr lang="pt-BR" sz="2500"/>
          </a:p>
        </p:txBody>
      </p:sp>
      <p:pic>
        <p:nvPicPr>
          <p:cNvPr id="5" name="Espaço Reservado para Conteúdo 4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4900DBA8-E2A8-66D7-33BE-61E59A9D9F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3446" y="1275769"/>
            <a:ext cx="5687794" cy="4336942"/>
          </a:xfr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B73E90B-7CEE-B65A-A2E5-C772B0E48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12280" y="2657856"/>
            <a:ext cx="4663440" cy="3337560"/>
          </a:xfrm>
        </p:spPr>
        <p:txBody>
          <a:bodyPr>
            <a:normAutofit/>
          </a:bodyPr>
          <a:lstStyle/>
          <a:p>
            <a:pPr marL="283464" indent="-283464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Volume elevado de vendas às segundas e quintas-feiras para os pedidos dos clientes da denominada faixa de elite.</a:t>
            </a:r>
          </a:p>
          <a:p>
            <a:pPr marL="283464" indent="-283464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Redução significativa nas vendas às quartas-feiras.</a:t>
            </a:r>
          </a:p>
          <a:p>
            <a:pPr marL="283464" indent="-283464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Poucos pedidos registrados aos sábados.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1940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447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Neue Haas Grotesk Text Pro</vt:lpstr>
      <vt:lpstr>Helena</vt:lpstr>
      <vt:lpstr>Uhul Store: setor de festas e celebrações</vt:lpstr>
      <vt:lpstr>Observação Geral</vt:lpstr>
      <vt:lpstr>Aumento nos dados do período</vt:lpstr>
      <vt:lpstr>O valor médio das compras manteve-se estável</vt:lpstr>
      <vt:lpstr>Períodos e dias com maior fluxo na plataforma</vt:lpstr>
      <vt:lpstr>O LTV médio registrou uma redução entre os clientes mais recentes</vt:lpstr>
      <vt:lpstr>Análise RFM: clientes VIP</vt:lpstr>
      <vt:lpstr>Maior volume de pedidos ocorre no final e início do ano</vt:lpstr>
      <vt:lpstr>Entre os clientes VIP, as segundas e quintas-feiras apresentam o maior volume de vendas</vt:lpstr>
      <vt:lpstr>Intervalo de compras exclusivo para clientes VIP</vt:lpstr>
      <vt:lpstr>Análise final dos números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Yuri Barbalho</dc:creator>
  <cp:lastModifiedBy>Yuri Barbalho</cp:lastModifiedBy>
  <cp:revision>5</cp:revision>
  <dcterms:created xsi:type="dcterms:W3CDTF">2025-10-08T11:22:12Z</dcterms:created>
  <dcterms:modified xsi:type="dcterms:W3CDTF">2025-10-09T10:44:24Z</dcterms:modified>
</cp:coreProperties>
</file>